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Urbanist Medium"/>
      <p:regular r:id="rId33"/>
      <p:bold r:id="rId34"/>
      <p:italic r:id="rId35"/>
      <p:boldItalic r:id="rId36"/>
    </p:embeddedFont>
    <p:embeddedFont>
      <p:font typeface="Urbanist SemiBold"/>
      <p:regular r:id="rId37"/>
      <p:bold r:id="rId38"/>
      <p:italic r:id="rId39"/>
      <p:boldItalic r:id="rId40"/>
    </p:embeddedFont>
    <p:embeddedFont>
      <p:font typeface="Urbanis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3B1446-F345-4F41-BC6B-D909A9F9EC47}">
  <a:tblStyle styleId="{993B1446-F345-4F41-BC6B-D909A9F9EC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SemiBold-boldItalic.fntdata"/><Relationship Id="rId20" Type="http://schemas.openxmlformats.org/officeDocument/2006/relationships/slide" Target="slides/slide14.xml"/><Relationship Id="rId42" Type="http://schemas.openxmlformats.org/officeDocument/2006/relationships/font" Target="fonts/Urbanist-bold.fntdata"/><Relationship Id="rId41" Type="http://schemas.openxmlformats.org/officeDocument/2006/relationships/font" Target="fonts/Urbanist-regular.fntdata"/><Relationship Id="rId22" Type="http://schemas.openxmlformats.org/officeDocument/2006/relationships/slide" Target="slides/slide16.xml"/><Relationship Id="rId44" Type="http://schemas.openxmlformats.org/officeDocument/2006/relationships/font" Target="fonts/Urbanist-boldItalic.fntdata"/><Relationship Id="rId21" Type="http://schemas.openxmlformats.org/officeDocument/2006/relationships/slide" Target="slides/slide15.xml"/><Relationship Id="rId43" Type="http://schemas.openxmlformats.org/officeDocument/2006/relationships/font" Target="fonts/Urbanist-italic.fntdata"/><Relationship Id="rId24" Type="http://schemas.openxmlformats.org/officeDocument/2006/relationships/slide" Target="slides/slide18.xml"/><Relationship Id="rId46" Type="http://schemas.openxmlformats.org/officeDocument/2006/relationships/font" Target="fonts/RobotoMono-bold.fntdata"/><Relationship Id="rId23" Type="http://schemas.openxmlformats.org/officeDocument/2006/relationships/slide" Target="slides/slide17.xml"/><Relationship Id="rId45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RobotoMono-boldItalic.fntdata"/><Relationship Id="rId25" Type="http://schemas.openxmlformats.org/officeDocument/2006/relationships/slide" Target="slides/slide19.xml"/><Relationship Id="rId47" Type="http://schemas.openxmlformats.org/officeDocument/2006/relationships/font" Target="fonts/Roboto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rbanistMedium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rbanistMedium-italic.fntdata"/><Relationship Id="rId12" Type="http://schemas.openxmlformats.org/officeDocument/2006/relationships/slide" Target="slides/slide6.xml"/><Relationship Id="rId34" Type="http://schemas.openxmlformats.org/officeDocument/2006/relationships/font" Target="fonts/UrbanistMedium-bold.fntdata"/><Relationship Id="rId15" Type="http://schemas.openxmlformats.org/officeDocument/2006/relationships/slide" Target="slides/slide9.xml"/><Relationship Id="rId37" Type="http://schemas.openxmlformats.org/officeDocument/2006/relationships/font" Target="fonts/UrbanistSemiBold-regular.fntdata"/><Relationship Id="rId14" Type="http://schemas.openxmlformats.org/officeDocument/2006/relationships/slide" Target="slides/slide8.xml"/><Relationship Id="rId36" Type="http://schemas.openxmlformats.org/officeDocument/2006/relationships/font" Target="fonts/Urbanist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UrbanistSemiBold-italic.fntdata"/><Relationship Id="rId16" Type="http://schemas.openxmlformats.org/officeDocument/2006/relationships/slide" Target="slides/slide10.xml"/><Relationship Id="rId38" Type="http://schemas.openxmlformats.org/officeDocument/2006/relationships/font" Target="fonts/UrbanistSemi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4b34f3e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4b34f3e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4b34f3ec8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4b34f3ec8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4b34f3ec8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54b34f3ec8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4b34f3ec8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4b34f3ec8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4b34f3ec8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4b34f3ec8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4b34f3ec8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4b34f3ec8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4b34f3ec8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4b34f3ec8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4b34f3ec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54b34f3ec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54b34f3ec8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54b34f3ec8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4b34f3ec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4b34f3ec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4b34f3ec8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4b34f3ec8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4b34f3ec8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54b34f3ec8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54b34f3ec8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54b34f3ec8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54b34f3ec8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54b34f3ec8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4b34f3ec8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54b34f3ec8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4b34f3ec8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54b34f3ec8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4b34f3ec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54b34f3ec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4b34f3ec8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54b34f3ec8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4b34f3ec8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54b34f3ec8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4b34f3ec8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4b34f3ec8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4b34f3ec8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4b34f3ec8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4b34f3ec8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4b34f3ec8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54b34f3ec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54b34f3ec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54b34f3ec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54b34f3ec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54b34f3ec8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54b34f3ec8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4b34f3ec8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4b34f3ec8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kaggle.com/datasets/camnugent/california-housing-prices" TargetMode="External"/><Relationship Id="rId4" Type="http://schemas.openxmlformats.org/officeDocument/2006/relationships/hyperlink" Target="https://www.kaggle.com/datasets/camnugent/california-housing-prices" TargetMode="External"/><Relationship Id="rId5" Type="http://schemas.openxmlformats.org/officeDocument/2006/relationships/hyperlink" Target="https://www.kaggle.com/datasets/camnugent/california-housing-prices" TargetMode="External"/><Relationship Id="rId6" Type="http://schemas.openxmlformats.org/officeDocument/2006/relationships/hyperlink" Target="https://scikit-learn.org" TargetMode="External"/><Relationship Id="rId7" Type="http://schemas.openxmlformats.org/officeDocument/2006/relationships/hyperlink" Target="https://scikit-learn.org" TargetMode="External"/><Relationship Id="rId8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/>
          <p:nvPr/>
        </p:nvSpPr>
        <p:spPr>
          <a:xfrm>
            <a:off x="17191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39" name="Google Shape;439;p41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40" name="Google Shape;440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41" name="Google Shape;441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2" name="Google Shape;442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4" name="Google Shape;444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Exploratory Data Analysis and Machine Learning on California Housing Prices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46" name="Google Shape;446;p4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47" name="Google Shape;447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48" name="Google Shape;448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Durgasi, Ranjitha</a:t>
            </a:r>
            <a:endParaRPr/>
          </a:p>
        </p:txBody>
      </p:sp>
      <p:sp>
        <p:nvSpPr>
          <p:cNvPr id="449" name="Google Shape;449;p41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Ettam, Harshitha</a:t>
            </a:r>
            <a:endParaRPr/>
          </a:p>
        </p:txBody>
      </p:sp>
      <p:sp>
        <p:nvSpPr>
          <p:cNvPr id="450" name="Google Shape;450;p41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</a:t>
            </a:r>
            <a:r>
              <a:rPr lang="en"/>
              <a:t> 2025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sp>
        <p:nvSpPr>
          <p:cNvPr id="452" name="Google Shape;452;p41"/>
          <p:cNvSpPr/>
          <p:nvPr/>
        </p:nvSpPr>
        <p:spPr>
          <a:xfrm>
            <a:off x="3243175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41"/>
          <p:cNvSpPr txBox="1"/>
          <p:nvPr>
            <p:ph idx="6" type="subTitle"/>
          </p:nvPr>
        </p:nvSpPr>
        <p:spPr>
          <a:xfrm>
            <a:off x="3310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Korapati Murali, Harshitha</a:t>
            </a:r>
            <a:br>
              <a:rPr lang="en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"/>
          <p:cNvSpPr/>
          <p:nvPr/>
        </p:nvSpPr>
        <p:spPr>
          <a:xfrm>
            <a:off x="4690975" y="4113375"/>
            <a:ext cx="18435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41"/>
          <p:cNvSpPr txBox="1"/>
          <p:nvPr>
            <p:ph idx="6" type="subTitle"/>
          </p:nvPr>
        </p:nvSpPr>
        <p:spPr>
          <a:xfrm>
            <a:off x="4758175" y="4175900"/>
            <a:ext cx="17763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Mengane, Dhawalshree Ashok</a:t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6748375" y="4113375"/>
            <a:ext cx="21936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7" name="Google Shape;457;p41"/>
          <p:cNvSpPr txBox="1"/>
          <p:nvPr>
            <p:ph idx="6" type="subTitle"/>
          </p:nvPr>
        </p:nvSpPr>
        <p:spPr>
          <a:xfrm>
            <a:off x="6967975" y="4175900"/>
            <a:ext cx="1900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Nallanagula, Nikhitha Reddy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82" name="Google Shape;582;p5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83" name="Google Shape;583;p50"/>
          <p:cNvSpPr txBox="1"/>
          <p:nvPr>
            <p:ph type="title"/>
          </p:nvPr>
        </p:nvSpPr>
        <p:spPr>
          <a:xfrm>
            <a:off x="228600" y="290448"/>
            <a:ext cx="36558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Scatter Plot</a:t>
            </a:r>
            <a:endParaRPr/>
          </a:p>
        </p:txBody>
      </p:sp>
      <p:sp>
        <p:nvSpPr>
          <p:cNvPr id="584" name="Google Shape;584;p5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85" name="Google Shape;5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625" y="604700"/>
            <a:ext cx="4954800" cy="37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91" name="Google Shape;591;p5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92" name="Google Shape;592;p51"/>
          <p:cNvSpPr txBox="1"/>
          <p:nvPr>
            <p:ph type="title"/>
          </p:nvPr>
        </p:nvSpPr>
        <p:spPr>
          <a:xfrm>
            <a:off x="228600" y="290448"/>
            <a:ext cx="3655800" cy="206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 Proximity Counts</a:t>
            </a:r>
            <a:endParaRPr/>
          </a:p>
        </p:txBody>
      </p:sp>
      <p:sp>
        <p:nvSpPr>
          <p:cNvPr id="593" name="Google Shape;593;p5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94" name="Google Shape;5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800" y="457200"/>
            <a:ext cx="4954799" cy="388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00" name="Google Shape;600;p5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01" name="Google Shape;601;p52"/>
          <p:cNvSpPr txBox="1"/>
          <p:nvPr>
            <p:ph type="title"/>
          </p:nvPr>
        </p:nvSpPr>
        <p:spPr>
          <a:xfrm>
            <a:off x="228600" y="290448"/>
            <a:ext cx="3655800" cy="206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Boxplot by Ocean Proximity</a:t>
            </a:r>
            <a:endParaRPr/>
          </a:p>
        </p:txBody>
      </p:sp>
      <p:sp>
        <p:nvSpPr>
          <p:cNvPr id="602" name="Google Shape;602;p5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03" name="Google Shape;6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625" y="840650"/>
            <a:ext cx="4954800" cy="3090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09" name="Google Shape;609;p5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0" name="Google Shape;610;p53"/>
          <p:cNvSpPr txBox="1"/>
          <p:nvPr>
            <p:ph type="title"/>
          </p:nvPr>
        </p:nvSpPr>
        <p:spPr>
          <a:xfrm>
            <a:off x="228600" y="290448"/>
            <a:ext cx="3655800" cy="206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Income vs House Value Scatter Plot</a:t>
            </a:r>
            <a:endParaRPr/>
          </a:p>
        </p:txBody>
      </p:sp>
      <p:sp>
        <p:nvSpPr>
          <p:cNvPr id="611" name="Google Shape;611;p5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12" name="Google Shape;6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625" y="457200"/>
            <a:ext cx="4954799" cy="376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18" name="Google Shape;618;p5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9" name="Google Shape;619;p54"/>
          <p:cNvSpPr txBox="1"/>
          <p:nvPr>
            <p:ph type="title"/>
          </p:nvPr>
        </p:nvSpPr>
        <p:spPr>
          <a:xfrm>
            <a:off x="228600" y="290448"/>
            <a:ext cx="3655800" cy="269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Housing Age vs House Value Scatter Plot</a:t>
            </a:r>
            <a:endParaRPr/>
          </a:p>
        </p:txBody>
      </p:sp>
      <p:sp>
        <p:nvSpPr>
          <p:cNvPr id="620" name="Google Shape;620;p5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21" name="Google Shape;6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75" y="585025"/>
            <a:ext cx="4954799" cy="376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5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27" name="Google Shape;627;p5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28" name="Google Shape;628;p55"/>
          <p:cNvSpPr txBox="1"/>
          <p:nvPr>
            <p:ph type="title"/>
          </p:nvPr>
        </p:nvSpPr>
        <p:spPr>
          <a:xfrm>
            <a:off x="228600" y="290448"/>
            <a:ext cx="36558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Check</a:t>
            </a:r>
            <a:endParaRPr/>
          </a:p>
        </p:txBody>
      </p:sp>
      <p:sp>
        <p:nvSpPr>
          <p:cNvPr id="629" name="Google Shape;629;p55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30" name="Google Shape;6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975" y="585025"/>
            <a:ext cx="4954799" cy="376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6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36" name="Google Shape;636;p56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37" name="Google Shape;637;p56"/>
          <p:cNvSpPr txBox="1"/>
          <p:nvPr>
            <p:ph type="title"/>
          </p:nvPr>
        </p:nvSpPr>
        <p:spPr>
          <a:xfrm>
            <a:off x="228600" y="640925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638" name="Google Shape;638;p56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Previous Work:</a:t>
            </a:r>
            <a:br>
              <a:rPr b="1" lang="en" sz="1100"/>
            </a:br>
            <a:r>
              <a:rPr lang="en" sz="1100"/>
              <a:t>The California Housing dataset is widely used in academic and industrial settings for housing price prediction.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Studies show that median_income is the strongest predictor of median_house_value.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Common references include Kaggle kernels, Scikit-learn tutorials, and research papers on socioeconomic housing analysis.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Modeling Strategies: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Linear models are useful for establishing performance baselines.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Decision Trees and Random Forests are preferred for capturing complex, nonlinear interactions.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Classification approaches are used when converting price prediction into value segmentation (e.g., Low, Medium, High).</a:t>
            </a:r>
            <a:endParaRPr sz="1200"/>
          </a:p>
        </p:txBody>
      </p:sp>
      <p:pic>
        <p:nvPicPr>
          <p:cNvPr descr="A luminous galaxy." id="639" name="Google Shape;639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40" name="Google Shape;640;p5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7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46" name="Google Shape;646;p57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47" name="Google Shape;647;p57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/ Architecture</a:t>
            </a:r>
            <a:endParaRPr/>
          </a:p>
        </p:txBody>
      </p:sp>
      <p:sp>
        <p:nvSpPr>
          <p:cNvPr id="648" name="Google Shape;648;p57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Regression Models: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Linear Regression:</a:t>
            </a:r>
            <a:r>
              <a:rPr lang="en" sz="1100"/>
              <a:t> Fits a straight line; interpretable but limited in handling complex patterns.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Decision Tree Regressor:</a:t>
            </a:r>
            <a:r>
              <a:rPr lang="en" sz="1100"/>
              <a:t> Splits data into regions to model nonlinearity; can overfit on small data.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Random Forest Regressor:</a:t>
            </a:r>
            <a:r>
              <a:rPr lang="en" sz="1100"/>
              <a:t> Aggregates multiple decision trees to reduce overfitting and improve accuracy.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descr="A luminous galaxy." id="649" name="Google Shape;649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50" name="Google Shape;650;p5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56" name="Google Shape;656;p5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57" name="Google Shape;657;p58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/ Architecture</a:t>
            </a:r>
            <a:endParaRPr/>
          </a:p>
        </p:txBody>
      </p:sp>
      <p:sp>
        <p:nvSpPr>
          <p:cNvPr id="658" name="Google Shape;658;p58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Classification Models: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Logistic Regression:</a:t>
            </a:r>
            <a:r>
              <a:rPr lang="en" sz="1100"/>
              <a:t> Probabilistic linear model used to classify houses into value categories.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Decision Tree Classifier:</a:t>
            </a:r>
            <a:r>
              <a:rPr lang="en" sz="1100"/>
              <a:t> Makes decisions by creating a tree-like structure based on feature values.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/>
              <a:t>Random Forest Classifier:</a:t>
            </a:r>
            <a:r>
              <a:rPr lang="en" sz="1100"/>
              <a:t> Uses an ensemble of decision trees for better generalization.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descr="A luminous galaxy." id="659" name="Google Shape;659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60" name="Google Shape;660;p5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66" name="Google Shape;666;p5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67" name="Google Shape;667;p59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/ Architecture</a:t>
            </a:r>
            <a:endParaRPr/>
          </a:p>
        </p:txBody>
      </p:sp>
      <p:sp>
        <p:nvSpPr>
          <p:cNvPr id="668" name="Google Shape;668;p59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Train-Test Splitting &amp; Evaluation: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Used 80/20 train-test split to evaluate models.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/>
              <a:t>Applied </a:t>
            </a:r>
            <a:r>
              <a:rPr b="1" lang="en" sz="1100"/>
              <a:t>StandardScaler</a:t>
            </a:r>
            <a:r>
              <a:rPr lang="en" sz="1100"/>
              <a:t> to normalize numerical features.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Metrics: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Regression: R² Score and scatter plots of actual vs. predicted.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Classification: Accuracy, precision, recall, F1-score via classification reports.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descr="A luminous galaxy." id="669" name="Google Shape;669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70" name="Google Shape;670;p5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3" name="Google Shape;463;p42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4" name="Google Shape;464;p42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7" name="Google Shape;467;p42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68" name="Google Shape;468;p42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69" name="Google Shape;469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0" name="Google Shape;470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1" name="Google Shape;471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3" name="Google Shape;473;p42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474" name="Google Shape;474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5" name="Google Shape;475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6" name="Google Shape;476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8" name="Google Shape;478;p42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479" name="Google Shape;479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0" name="Google Shape;480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1" name="Google Shape;481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3" name="Google Shape;483;p42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484" name="Google Shape;484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5" name="Google Shape;485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6" name="Google Shape;486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8" name="Google Shape;488;p42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489" name="Google Shape;489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0" name="Google Shape;490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91" name="Google Shape;491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93" name="Google Shape;493;p42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494" name="Google Shape;494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95" name="Google Shape;495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96" name="Google Shape;496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8" name="Google Shape;498;p4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499" name="Google Shape;499;p4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500" name="Google Shape;500;p4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01" name="Google Shape;501;p42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502" name="Google Shape;502;p42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03" name="Google Shape;503;p42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04" name="Google Shape;504;p42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05" name="Google Shape;505;p42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06" name="Google Shape;506;p42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07" name="Google Shape;507;p42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08" name="Google Shape;508;p42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Abstract</a:t>
            </a:r>
            <a:endParaRPr/>
          </a:p>
        </p:txBody>
      </p:sp>
      <p:sp>
        <p:nvSpPr>
          <p:cNvPr id="509" name="Google Shape;509;p42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Dataset &amp; Preprocessing</a:t>
            </a:r>
            <a:endParaRPr/>
          </a:p>
        </p:txBody>
      </p:sp>
      <p:sp>
        <p:nvSpPr>
          <p:cNvPr id="510" name="Google Shape;510;p42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511" name="Google Shape;511;p42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Machine Learning Models</a:t>
            </a:r>
            <a:endParaRPr/>
          </a:p>
        </p:txBody>
      </p:sp>
      <p:sp>
        <p:nvSpPr>
          <p:cNvPr id="512" name="Google Shape;512;p42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Results &amp; Evaluation</a:t>
            </a:r>
            <a:endParaRPr/>
          </a:p>
        </p:txBody>
      </p:sp>
      <p:sp>
        <p:nvSpPr>
          <p:cNvPr id="513" name="Google Shape;513;p42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Conclusion &amp; 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76" name="Google Shape;676;p6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77" name="Google Shape;677;p60"/>
          <p:cNvSpPr txBox="1"/>
          <p:nvPr>
            <p:ph type="title"/>
          </p:nvPr>
        </p:nvSpPr>
        <p:spPr>
          <a:xfrm>
            <a:off x="228600" y="385918"/>
            <a:ext cx="6480300" cy="56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Model Evaluation</a:t>
            </a:r>
            <a:endParaRPr/>
          </a:p>
        </p:txBody>
      </p:sp>
      <p:sp>
        <p:nvSpPr>
          <p:cNvPr id="678" name="Google Shape;678;p6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graphicFrame>
        <p:nvGraphicFramePr>
          <p:cNvPr id="679" name="Google Shape;679;p60"/>
          <p:cNvGraphicFramePr/>
          <p:nvPr/>
        </p:nvGraphicFramePr>
        <p:xfrm>
          <a:off x="1597450" y="180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{993B1446-F345-4F41-BC6B-D909A9F9EC47}</a:tableStyleId>
              </a:tblPr>
              <a:tblGrid>
                <a:gridCol w="4050175"/>
                <a:gridCol w="2430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Model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R² Score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Linear Regression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0.6488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Decision Tree Regressor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0.7219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Random Forest Regressor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0.7860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⭐ </a:t>
                      </a:r>
                      <a:r>
                        <a:rPr i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(Best)</a:t>
                      </a:r>
                      <a:endParaRPr i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0" name="Google Shape;680;p60"/>
          <p:cNvSpPr txBox="1"/>
          <p:nvPr/>
        </p:nvSpPr>
        <p:spPr>
          <a:xfrm>
            <a:off x="228600" y="114055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Regression Model Performance (R² Score)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81" name="Google Shape;681;p60"/>
          <p:cNvSpPr txBox="1"/>
          <p:nvPr/>
        </p:nvSpPr>
        <p:spPr>
          <a:xfrm>
            <a:off x="320625" y="3525925"/>
            <a:ext cx="625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Insight: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Random Forest outperforms others in capturing complex feature interactions.</a:t>
            </a:r>
            <a:b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</a:b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87" name="Google Shape;687;p6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88" name="Google Shape;688;p61"/>
          <p:cNvSpPr txBox="1"/>
          <p:nvPr>
            <p:ph type="title"/>
          </p:nvPr>
        </p:nvSpPr>
        <p:spPr>
          <a:xfrm>
            <a:off x="228600" y="385918"/>
            <a:ext cx="6480300" cy="56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Model Evaluation</a:t>
            </a:r>
            <a:endParaRPr/>
          </a:p>
        </p:txBody>
      </p:sp>
      <p:sp>
        <p:nvSpPr>
          <p:cNvPr id="689" name="Google Shape;689;p6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90" name="Google Shape;690;p61"/>
          <p:cNvSpPr txBox="1"/>
          <p:nvPr/>
        </p:nvSpPr>
        <p:spPr>
          <a:xfrm>
            <a:off x="228600" y="114055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Classification Model Performance (Accuracy &amp; F1 Score)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1" name="Google Shape;691;p61"/>
          <p:cNvSpPr txBox="1"/>
          <p:nvPr/>
        </p:nvSpPr>
        <p:spPr>
          <a:xfrm>
            <a:off x="320625" y="3525925"/>
            <a:ext cx="62517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Class-wise Insight: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High value homes: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Precision highest in Random Forest (91%)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Medium value homes: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Best recall in Random Forest (87%)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Low value homes: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Consistently high across all models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t/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aphicFrame>
        <p:nvGraphicFramePr>
          <p:cNvPr id="692" name="Google Shape;692;p61"/>
          <p:cNvGraphicFramePr/>
          <p:nvPr/>
        </p:nvGraphicFramePr>
        <p:xfrm>
          <a:off x="885625" y="157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{993B1446-F345-4F41-BC6B-D909A9F9EC47}</a:tableStyleId>
              </a:tblPr>
              <a:tblGrid>
                <a:gridCol w="3260875"/>
                <a:gridCol w="1241350"/>
                <a:gridCol w="29644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Model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Accuracy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Weighted Avg F1 Score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Logistic Regression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75%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0.75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Decision Tree Classifier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79%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0.79</a:t>
                      </a:r>
                      <a:endParaRPr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Random Forest Classifier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80%</a:t>
                      </a:r>
                      <a:endParaRPr b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0.79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 ⭐ </a:t>
                      </a:r>
                      <a:r>
                        <a:rPr i="1" lang="en" sz="1100">
                          <a:solidFill>
                            <a:schemeClr val="lt1"/>
                          </a:solidFill>
                          <a:latin typeface="Urbanist"/>
                          <a:ea typeface="Urbanist"/>
                          <a:cs typeface="Urbanist"/>
                          <a:sym typeface="Urbanist"/>
                        </a:rPr>
                        <a:t>(Most balanced)</a:t>
                      </a:r>
                      <a:endParaRPr i="1" sz="1100">
                        <a:solidFill>
                          <a:schemeClr val="lt1"/>
                        </a:solidFill>
                        <a:latin typeface="Urbanist"/>
                        <a:ea typeface="Urbanist"/>
                        <a:cs typeface="Urbanist"/>
                        <a:sym typeface="Urbanis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98" name="Google Shape;698;p6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99" name="Google Shape;699;p62"/>
          <p:cNvSpPr txBox="1"/>
          <p:nvPr>
            <p:ph type="title"/>
          </p:nvPr>
        </p:nvSpPr>
        <p:spPr>
          <a:xfrm>
            <a:off x="228600" y="385918"/>
            <a:ext cx="6480300" cy="56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Model Evaluation</a:t>
            </a:r>
            <a:endParaRPr/>
          </a:p>
        </p:txBody>
      </p:sp>
      <p:sp>
        <p:nvSpPr>
          <p:cNvPr id="700" name="Google Shape;700;p6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701" name="Google Shape;701;p62"/>
          <p:cNvSpPr txBox="1"/>
          <p:nvPr/>
        </p:nvSpPr>
        <p:spPr>
          <a:xfrm>
            <a:off x="228600" y="1140550"/>
            <a:ext cx="448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Model R² comparison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02" name="Google Shape;7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725" y="1386850"/>
            <a:ext cx="6253300" cy="3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708" name="Google Shape;708;p6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709" name="Google Shape;709;p63"/>
          <p:cNvSpPr txBox="1"/>
          <p:nvPr>
            <p:ph type="title"/>
          </p:nvPr>
        </p:nvSpPr>
        <p:spPr>
          <a:xfrm>
            <a:off x="228600" y="640925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10" name="Google Shape;710;p6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Key Findings: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/>
              <a:t>Median_income is the strongest predictor of house value.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Models capture nonlinearities better than linear approaches.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Random Forest performed best across both regression and classification tasks.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Limitations:</a:t>
            </a:r>
            <a:endParaRPr b="1" sz="1100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Dataset only covers California and may not generalize.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/>
              <a:t>No feature for real-time or temporal housing trends.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descr="A luminous galaxy." id="711" name="Google Shape;711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712" name="Google Shape;712;p6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718" name="Google Shape;718;p6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719" name="Google Shape;719;p64"/>
          <p:cNvSpPr txBox="1"/>
          <p:nvPr>
            <p:ph type="title"/>
          </p:nvPr>
        </p:nvSpPr>
        <p:spPr>
          <a:xfrm>
            <a:off x="228600" y="640925"/>
            <a:ext cx="46377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 Future Work</a:t>
            </a:r>
            <a:endParaRPr/>
          </a:p>
        </p:txBody>
      </p:sp>
      <p:sp>
        <p:nvSpPr>
          <p:cNvPr id="720" name="Google Shape;720;p64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b="1" lang="en" sz="1100"/>
              <a:t>Improvement Suggestions: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Include temporal variables like year of sale or economic indicators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Use ensemble stacking or XGBoost for potentially higher accuracy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b="1" lang="en" sz="1100"/>
              <a:t>Future Work:</a:t>
            </a:r>
            <a:endParaRPr b="1"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Explore deep learning methods (e.g., neural networks)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/>
              <a:t>Combine with geospatial or map-based APIs for location intelligence</a:t>
            </a:r>
            <a:endParaRPr sz="1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/>
          </a:p>
        </p:txBody>
      </p:sp>
      <p:pic>
        <p:nvPicPr>
          <p:cNvPr descr="A luminous galaxy." id="721" name="Google Shape;721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722" name="Google Shape;722;p6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728" name="Google Shape;728;p6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729" name="Google Shape;729;p65"/>
          <p:cNvSpPr txBox="1"/>
          <p:nvPr>
            <p:ph type="title"/>
          </p:nvPr>
        </p:nvSpPr>
        <p:spPr>
          <a:xfrm>
            <a:off x="228600" y="277125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30" name="Google Shape;730;p65"/>
          <p:cNvSpPr txBox="1"/>
          <p:nvPr>
            <p:ph idx="1" type="body"/>
          </p:nvPr>
        </p:nvSpPr>
        <p:spPr>
          <a:xfrm>
            <a:off x="228600" y="1080650"/>
            <a:ext cx="4849200" cy="3372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Dataset</a:t>
            </a:r>
            <a:endParaRPr b="1" sz="900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" sz="900"/>
              <a:t>Nugent, C. (2017). </a:t>
            </a:r>
            <a:r>
              <a:rPr i="1" lang="en" sz="900"/>
              <a:t>California Housing Prices Dataset</a:t>
            </a:r>
            <a:r>
              <a:rPr lang="en" sz="900"/>
              <a:t>. Retrieved from</a:t>
            </a:r>
            <a:r>
              <a:rPr lang="en" sz="900">
                <a:uFill>
                  <a:noFill/>
                </a:uFill>
                <a:hlinkClick r:id="rId3"/>
              </a:rPr>
              <a:t> </a:t>
            </a:r>
            <a:r>
              <a:rPr lang="en" sz="900" u="sng">
                <a:hlinkClick r:id="rId4"/>
              </a:rPr>
              <a:t>https://www.kaggle.com/datasets/camnugent/california-housing-prices</a:t>
            </a:r>
            <a:br>
              <a:rPr lang="en" sz="900" u="sng">
                <a:hlinkClick r:id="rId5"/>
              </a:rPr>
            </a:br>
            <a:r>
              <a:rPr lang="en" sz="900"/>
              <a:t> (File used: housing.csv, based on the 1990 California Census)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Libraries and Tools</a:t>
            </a:r>
            <a:endParaRPr b="1" sz="900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Pandas – Data manipulation and analysis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NumPy – Numerical computations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Matplotlib and Seaborn – Data visualization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Scikit-learn – Machine learning models and preprocessing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Google Colab – Cloud-based Python execution environment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/>
              <a:t>Documentation and Resources</a:t>
            </a:r>
            <a:endParaRPr b="1" sz="900"/>
          </a:p>
          <a:p>
            <a:pPr indent="-2857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Scikit-learn Official Documentation:</a:t>
            </a:r>
            <a:r>
              <a:rPr lang="en" sz="900">
                <a:uFill>
                  <a:noFill/>
                </a:uFill>
                <a:hlinkClick r:id="rId6"/>
              </a:rPr>
              <a:t> </a:t>
            </a:r>
            <a:r>
              <a:rPr lang="en" sz="900" u="sng">
                <a:hlinkClick r:id="rId7"/>
              </a:rPr>
              <a:t>https://scikit-learn.org</a:t>
            </a:r>
            <a:endParaRPr sz="900" u="sng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Kaggle Notebooks related to California Housing Price predictions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Urbanist"/>
              <a:buChar char="●"/>
            </a:pPr>
            <a:r>
              <a:rPr lang="en" sz="900"/>
              <a:t>Research papers and blogs on housing value modeling and regression/classification techniques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900"/>
          </a:p>
        </p:txBody>
      </p:sp>
      <p:pic>
        <p:nvPicPr>
          <p:cNvPr descr="A luminous galaxy." id="731" name="Google Shape;731;p65"/>
          <p:cNvPicPr preferRelativeResize="0"/>
          <p:nvPr>
            <p:ph idx="2" type="pic"/>
          </p:nvPr>
        </p:nvPicPr>
        <p:blipFill rotWithShape="1">
          <a:blip r:embed="rId8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732" name="Google Shape;732;p6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6"/>
          <p:cNvSpPr txBox="1"/>
          <p:nvPr>
            <p:ph idx="1" type="body"/>
          </p:nvPr>
        </p:nvSpPr>
        <p:spPr>
          <a:xfrm>
            <a:off x="228600" y="1743625"/>
            <a:ext cx="8211900" cy="1234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800"/>
              <a:t>https://github.com/rd39257n/Python-Final</a:t>
            </a:r>
            <a:endParaRPr sz="2800"/>
          </a:p>
        </p:txBody>
      </p:sp>
      <p:sp>
        <p:nvSpPr>
          <p:cNvPr id="738" name="Google Shape;738;p66"/>
          <p:cNvSpPr txBox="1"/>
          <p:nvPr>
            <p:ph type="title"/>
          </p:nvPr>
        </p:nvSpPr>
        <p:spPr>
          <a:xfrm>
            <a:off x="228600" y="613525"/>
            <a:ext cx="42966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18" name="Google Shape;518;p43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19" name="Google Shape;519;p43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20" name="Google Shape;520;p43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1" name="Google Shape;521;p43"/>
          <p:cNvSpPr txBox="1"/>
          <p:nvPr>
            <p:ph type="title"/>
          </p:nvPr>
        </p:nvSpPr>
        <p:spPr>
          <a:xfrm>
            <a:off x="228600" y="689725"/>
            <a:ext cx="3848400" cy="349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47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This project presents an Exploratory Data Analysis (EDA) and Machine Learning (ML) approach to California housing data.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Our objective is to uncover patterns and predict housing prices based on demographic and geographic features.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The study uses supervised learning models to identify the most influential factors affecting house values.</a:t>
            </a:r>
            <a:br>
              <a:rPr lang="en" sz="1200">
                <a:solidFill>
                  <a:schemeClr val="lt1"/>
                </a:solidFill>
              </a:rPr>
            </a:br>
            <a:endParaRPr sz="1200">
              <a:solidFill>
                <a:schemeClr val="lt1"/>
              </a:solidFill>
            </a:endParaRPr>
          </a:p>
          <a:p>
            <a:pPr indent="-247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Arial"/>
              <a:buChar char="●"/>
            </a:pPr>
            <a:r>
              <a:rPr lang="en" sz="1200">
                <a:solidFill>
                  <a:schemeClr val="lt1"/>
                </a:solidFill>
              </a:rPr>
              <a:t>The insights can support stakeholders like realtors, policymakers, and homebuyers in making informed decisions.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22" name="Google Shape;522;p43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Abstract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27" name="Google Shape;527;p44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28" name="Google Shape;528;p44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29" name="Google Shape;529;p44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0" name="Google Shape;530;p44"/>
          <p:cNvSpPr txBox="1"/>
          <p:nvPr>
            <p:ph type="title"/>
          </p:nvPr>
        </p:nvSpPr>
        <p:spPr>
          <a:xfrm>
            <a:off x="228600" y="689725"/>
            <a:ext cx="3848400" cy="3689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California Housing dataset, derived from the 1990 Census, includes housing and population data across various districts.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primary aim is to explore the data, understand feature relationships, and predict the median house value.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Machine Learning models such as Linear Regression, Decision Trees, and Random Forests are employed to enhance analytical depth.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Classification is also performed to categorize houses into value groups (Low, Medium, High), aiding better market segmentation.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31" name="Google Shape;531;p44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Introduction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36" name="Google Shape;536;p45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37" name="Google Shape;537;p45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38" name="Google Shape;538;p45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9" name="Google Shape;539;p45"/>
          <p:cNvSpPr txBox="1"/>
          <p:nvPr>
            <p:ph type="title"/>
          </p:nvPr>
        </p:nvSpPr>
        <p:spPr>
          <a:xfrm>
            <a:off x="228600" y="1020150"/>
            <a:ext cx="3848400" cy="31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Provided as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housing.csv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based on California census blocks.</a:t>
            </a:r>
            <a:b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Attributes: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Numerical: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median_income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housing_median_age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total_rooms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population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etc.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ocean_proximity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indicates distance from the ocean.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 Variable: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median_house_value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– used for regression and classification tasks.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major data-type inconsistencies.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Descriptive stats show varying income levels and h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values across regions.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40" name="Google Shape;540;p45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Dataset Description</a:t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45" name="Google Shape;545;p46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46" name="Google Shape;546;p46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47" name="Google Shape;547;p46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46"/>
          <p:cNvSpPr txBox="1"/>
          <p:nvPr>
            <p:ph type="title"/>
          </p:nvPr>
        </p:nvSpPr>
        <p:spPr>
          <a:xfrm>
            <a:off x="228600" y="1020150"/>
            <a:ext cx="3848400" cy="3510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Missing Values: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Rows with missing entries (mainly 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total_bedrooms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were removed to maintain data integrity.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Encoding: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ocean_proximity</a:t>
            </a: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was converted into dummy variables using one-hot encoding.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avoids introducing bias from ordinal assumptions.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 Scaling:</a:t>
            </a:r>
            <a:b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StandardScaler was applied to normalize numerical features.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ensures uniformity in scale, especially important for distance-based algorithms and gradient-based optimization.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6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Data Preprocessing</a:t>
            </a:r>
            <a:endParaRPr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55" name="Google Shape;555;p47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56" name="Google Shape;556;p47"/>
          <p:cNvSpPr txBox="1"/>
          <p:nvPr>
            <p:ph type="title"/>
          </p:nvPr>
        </p:nvSpPr>
        <p:spPr>
          <a:xfrm>
            <a:off x="228600" y="290448"/>
            <a:ext cx="36558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Heatmap</a:t>
            </a:r>
            <a:endParaRPr/>
          </a:p>
        </p:txBody>
      </p:sp>
      <p:sp>
        <p:nvSpPr>
          <p:cNvPr id="557" name="Google Shape;557;p47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58" name="Google Shape;5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975" y="228600"/>
            <a:ext cx="4899425" cy="44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8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64" name="Google Shape;564;p48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65" name="Google Shape;565;p48"/>
          <p:cNvSpPr txBox="1"/>
          <p:nvPr>
            <p:ph type="title"/>
          </p:nvPr>
        </p:nvSpPr>
        <p:spPr>
          <a:xfrm>
            <a:off x="228600" y="290448"/>
            <a:ext cx="3655800" cy="206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Variable Distribution</a:t>
            </a:r>
            <a:endParaRPr/>
          </a:p>
        </p:txBody>
      </p:sp>
      <p:sp>
        <p:nvSpPr>
          <p:cNvPr id="566" name="Google Shape;566;p48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67" name="Google Shape;5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650" y="152400"/>
            <a:ext cx="5250950" cy="4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73" name="Google Shape;573;p49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4" name="Google Shape;574;p49"/>
          <p:cNvSpPr txBox="1"/>
          <p:nvPr>
            <p:ph type="title"/>
          </p:nvPr>
        </p:nvSpPr>
        <p:spPr>
          <a:xfrm>
            <a:off x="228600" y="290448"/>
            <a:ext cx="36558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of All Features</a:t>
            </a:r>
            <a:endParaRPr/>
          </a:p>
        </p:txBody>
      </p:sp>
      <p:sp>
        <p:nvSpPr>
          <p:cNvPr id="575" name="Google Shape;575;p49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76" name="Google Shape;5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825" y="152400"/>
            <a:ext cx="5402174" cy="4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